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2"/>
  </p:notes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6" autoAdjust="0"/>
    <p:restoredTop sz="94660"/>
  </p:normalViewPr>
  <p:slideViewPr>
    <p:cSldViewPr snapToGrid="0">
      <p:cViewPr>
        <p:scale>
          <a:sx n="100" d="100"/>
          <a:sy n="100" d="100"/>
        </p:scale>
        <p:origin x="72" y="-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8C3DFF-2BB2-4053-A526-2490B792D5B3}" type="datetimeFigureOut">
              <a:rPr lang="en-US" smtClean="0"/>
              <a:t>4/26/2026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64B00-7718-497F-B6D6-488DEA9AF9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86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17C99-9DA4-2190-F281-D7424031A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923A0B-8E8B-5218-37E7-6B2AB2D06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A9B06-C4A0-A9D0-C982-B31552037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E9825-C160-347B-8C93-84E97A712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06EAC-4EC0-F750-6BC1-42D10434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870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AAF06-04D3-D321-5354-7DE99779A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DA5001-C7E2-591B-FA88-E7352AD9C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949CD-D8A7-CCDB-B00A-D018145DF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A90EB-80FC-12DB-5D9D-79FEE4DC3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EAAAF-CDD6-A3AF-94C2-05464EA2C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016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4861DA-534B-C3BB-478B-4DEFE7AB03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51B8A6-A62A-D8CF-03F1-CAFF8B10D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D4714-3680-89BB-8585-2A6D7172F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B3F73-79D1-F9EE-F2BD-B0686E665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FCCC9-B4D3-012B-261B-902FCF24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463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18CC4-6400-853E-2712-BE131DECC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97947E-5317-4D15-62A2-FB8B6B827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7AF0C-166C-13D3-7A02-39766EF1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67959-CCB0-4417-1233-ABC7A4F30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3939D-CB65-9FC5-1D31-A5FFE197C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561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04624-0A9A-DE58-6679-0A550E6F1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F4258-D289-0FD6-64C4-6BAC2C461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9B524-8FD7-2BC9-160C-86877BDDB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1675C-93C7-5120-0824-03D2B709A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3B65A-760A-EB46-BA32-1FACD6D6B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136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24CC3-F216-7508-54A3-C5ACCB51E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F8413-6872-FA40-04CC-DBC166964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DF574-1EE7-D06E-4F94-BCCBA3BA5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77B23-4394-84C7-741B-46723ADF1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C3CECF-594F-E0FF-D3BA-2F6D44E0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71DCC2-952E-710E-83A3-120F83BF0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769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5959A-1E60-88E3-12A6-E747F3AFE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3AC01-9DCF-BBB3-B089-27EB03698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F32DD9-FC55-1A10-7C03-A0CDC6983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B6F509-3153-28CA-1082-A5D223CE59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3F6C0F-46FC-70E2-09B4-4153BE137E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7C965E-096C-366A-466E-9F73248CE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7EE2D0-FBBA-AEA4-5EBF-DBEAFD92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B73D0-4AC2-7B5E-454E-2AA133760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339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A07EA-B6E2-A900-E569-F9AB7598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1D3FB4-85A4-BC59-7B1C-1BF1B5372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1DB1A4-CA63-70FA-68F4-A93A17068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2765C1-4F23-3E24-4A17-F898E50C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898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DB13B-7688-9805-F507-16226BCBF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0AC75-7586-E065-B74E-23D8A9EFF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12A63-4BE8-39E3-4CD1-985DACD7F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858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9C4BE-8DDC-1275-15E8-53F6F649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6C3D3-2F3E-074C-B3FE-940E08A0C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ECDC4C-9777-2EE7-FDAB-85AEEDD80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4FE253-0208-0C22-0FEB-D8EB77ECA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E4F0C5-3E8D-97F9-675A-1B0A95256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8B8DDF-B563-10EF-26FF-6BE4A4AB9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526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B94B5-74A6-AA70-5057-1B1D04E96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1EB151-CBE9-67F0-6130-B13410F7BE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8696A1-0A82-7521-2D2B-4984ADE50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635186-2F9E-078E-A122-BA42F044F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A6DD4-64A8-6261-D5E1-485F9CA2B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81408-CD0E-68ED-060A-5EFD91687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801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80195E-FB59-672E-5BAF-9A232FD51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7BBB7-754A-9617-4F0F-D13CE593E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B265C-1285-27D1-6301-57675008FF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DA91B-C8F3-35E0-9C9F-67944859F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F70E4-1957-E67E-1A4E-05B0FD57E6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E3B7D2-2C23-477A-B7E5-64419E75BE4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244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doerry.org/norbert/MarineElectricalPowerSystems/index.ht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2C01C-FF08-0435-57C1-318B51A8A5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0452" y="2272275"/>
            <a:ext cx="9841230" cy="2387600"/>
          </a:xfrm>
        </p:spPr>
        <p:txBody>
          <a:bodyPr anchor="ctr">
            <a:no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Transformer Capacity Sizing</a:t>
            </a:r>
            <a:b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Electric Power Load Analysis (EPLA)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Revision of 2 May 2026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1640AB-A565-F727-2337-204016324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10886"/>
            <a:ext cx="8654716" cy="1655762"/>
          </a:xfrm>
        </p:spPr>
        <p:txBody>
          <a:bodyPr/>
          <a:lstStyle/>
          <a:p>
            <a:r>
              <a:rPr lang="en-US" dirty="0"/>
              <a:t>Dr. Norbert Doerry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345E6F-B6B9-9C80-7F87-1F2167CEDE5C}"/>
              </a:ext>
            </a:extLst>
          </p:cNvPr>
          <p:cNvSpPr txBox="1"/>
          <p:nvPr/>
        </p:nvSpPr>
        <p:spPr>
          <a:xfrm>
            <a:off x="2706189" y="5505142"/>
            <a:ext cx="90111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http://doerry.org/norbert/MarineElectricalPowerSystems/index.htm</a:t>
            </a:r>
            <a:endParaRPr lang="en-US" dirty="0"/>
          </a:p>
          <a:p>
            <a:r>
              <a:rPr lang="en-US" dirty="0"/>
              <a:t>© 2026 by Norbert Doerry</a:t>
            </a:r>
            <a:br>
              <a:rPr lang="en-US" dirty="0"/>
            </a:br>
            <a:r>
              <a:rPr lang="en-US" dirty="0"/>
              <a:t>This work is licensed via: CC BY 4.0   (https://creativecommons.org/)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913044E-C0F4-BA34-07EE-457D30058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37359" y="5589416"/>
            <a:ext cx="766933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4A2807-77D8-8DCF-8A1B-1B05995E5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43" y="5589416"/>
            <a:ext cx="766933" cy="7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97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C6218-6D57-0BEB-8D2F-EBA0BCA1D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DC current saturation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A58EC-B7E1-EA26-C35E-997712718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1286"/>
            <a:ext cx="6525681" cy="476567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If a transformer is a delta wye, with the neutral connected to ground via a neutral-grounding resistor ….</a:t>
            </a:r>
          </a:p>
          <a:p>
            <a:pPr lvl="1"/>
            <a:r>
              <a:rPr lang="en-US" dirty="0"/>
              <a:t>If the distribution system on the secondary feeds an un-isolated rectifier that suffers a ground fault on the dc side …</a:t>
            </a:r>
          </a:p>
          <a:p>
            <a:pPr lvl="1"/>
            <a:r>
              <a:rPr lang="en-US" dirty="0"/>
              <a:t>Then the transformer windings will experience a dc current component</a:t>
            </a:r>
          </a:p>
          <a:p>
            <a:r>
              <a:rPr lang="en-US" dirty="0"/>
              <a:t>A dc current component may result in transformer saturation if the transformer …</a:t>
            </a:r>
          </a:p>
          <a:p>
            <a:pPr lvl="1"/>
            <a:r>
              <a:rPr lang="en-US" dirty="0"/>
              <a:t>Is fabricated using multiple single phase transformers</a:t>
            </a:r>
          </a:p>
          <a:p>
            <a:pPr lvl="1"/>
            <a:r>
              <a:rPr lang="en-US" dirty="0"/>
              <a:t>Is fabricated using a shell-type transformer core</a:t>
            </a:r>
          </a:p>
          <a:p>
            <a:r>
              <a:rPr lang="en-US" dirty="0"/>
              <a:t>Transformers fabricated using a core-type transformer core are less susceptible to saturation from dc currents.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2BE49-68FA-A0E8-6C62-C70A90B3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3641F-A441-903A-319C-153312912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B0D0E-112D-AA5A-87FA-EBEE4B9F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10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A98DFF-B569-A10B-7776-697342333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513" y="264423"/>
            <a:ext cx="3803374" cy="28525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C31B73-B857-9FDE-3591-2EEBE83F9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356" y="3525412"/>
            <a:ext cx="4114800" cy="11976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EC79CE-B0DD-7A5D-13FD-AF1DDA641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100" y="4951677"/>
            <a:ext cx="3012225" cy="102027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18680DB-B004-3709-5C7F-208AFAB5653E}"/>
              </a:ext>
            </a:extLst>
          </p:cNvPr>
          <p:cNvCxnSpPr>
            <a:cxnSpLocks/>
          </p:cNvCxnSpPr>
          <p:nvPr/>
        </p:nvCxnSpPr>
        <p:spPr>
          <a:xfrm flipV="1">
            <a:off x="6096000" y="2876550"/>
            <a:ext cx="1885950" cy="1371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33A855F-DFB5-6C22-7889-0F724C67D014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6972300" y="4124221"/>
            <a:ext cx="916056" cy="5988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3A5362E-1DD6-5890-CCB2-5F840C960AE2}"/>
              </a:ext>
            </a:extLst>
          </p:cNvPr>
          <p:cNvCxnSpPr>
            <a:cxnSpLocks/>
          </p:cNvCxnSpPr>
          <p:nvPr/>
        </p:nvCxnSpPr>
        <p:spPr>
          <a:xfrm>
            <a:off x="6524625" y="5321839"/>
            <a:ext cx="155588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303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4E37A-1703-6FB9-2575-109AAB2D8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Questions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9DB4A07-2102-4C2B-A526-8C77D69B25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5114288"/>
              </p:ext>
            </p:extLst>
          </p:nvPr>
        </p:nvGraphicFramePr>
        <p:xfrm>
          <a:off x="1206500" y="1690688"/>
          <a:ext cx="10147300" cy="2499360"/>
        </p:xfrm>
        <a:graphic>
          <a:graphicData uri="http://schemas.openxmlformats.org/drawingml/2006/table">
            <a:tbl>
              <a:tblPr/>
              <a:tblGrid>
                <a:gridCol w="7433917">
                  <a:extLst>
                    <a:ext uri="{9D8B030D-6E8A-4147-A177-3AD203B41FA5}">
                      <a16:colId xmlns:a16="http://schemas.microsoft.com/office/drawing/2014/main" val="136993684"/>
                    </a:ext>
                  </a:extLst>
                </a:gridCol>
                <a:gridCol w="2713383">
                  <a:extLst>
                    <a:ext uri="{9D8B030D-6E8A-4147-A177-3AD203B41FA5}">
                      <a16:colId xmlns:a16="http://schemas.microsoft.com/office/drawing/2014/main" val="35242959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 is the procedure for determining transformer capacity?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/>
                        <a:t>Understand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13928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 are the trade-offs with respect to using a single three-phase transformer and using three single-phase transformers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Understand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42912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 options are available for addressing large transformer inrush current?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Understand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71656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What other considerations are there for selecting the capacity of  transformers?</a:t>
                      </a:r>
                      <a:endParaRPr lang="en-US" sz="20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dirty="0"/>
                        <a:t>Understand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778763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2BF393-A538-5620-3A16-5A6CAA075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7911A-2B07-5A3B-E5D2-AB7AF0E4D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 2026 by Norbert Doerry                                                                                  This work is licensed via: CC BY 4.0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2EC987-552B-0FFD-E1AD-4D23888FA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07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B8A85-58ED-ADAA-46A5-73F52FC1D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49ABA-02F6-D704-07B8-F0DB3D247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60094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Power transformers may be employed to connect two ac power systems the same frequency and potentially different voltages</a:t>
            </a:r>
          </a:p>
          <a:p>
            <a:r>
              <a:rPr lang="en-US" dirty="0"/>
              <a:t>Three phase power transformers may be composed of:</a:t>
            </a:r>
          </a:p>
          <a:p>
            <a:pPr lvl="1"/>
            <a:r>
              <a:rPr lang="en-US" dirty="0"/>
              <a:t>Three single phase transformers</a:t>
            </a:r>
          </a:p>
          <a:p>
            <a:pPr lvl="1"/>
            <a:r>
              <a:rPr lang="en-US" dirty="0"/>
              <a:t>One three-phase shell-type transformer</a:t>
            </a:r>
          </a:p>
          <a:p>
            <a:pPr lvl="1"/>
            <a:r>
              <a:rPr lang="en-US" dirty="0"/>
              <a:t>One three-phase core-type transformer</a:t>
            </a:r>
          </a:p>
          <a:p>
            <a:r>
              <a:rPr lang="en-US" dirty="0"/>
              <a:t>Sources of requirements and recommendations</a:t>
            </a:r>
          </a:p>
          <a:p>
            <a:pPr lvl="1"/>
            <a:r>
              <a:rPr lang="en-US" dirty="0"/>
              <a:t>46 CFR 111</a:t>
            </a:r>
          </a:p>
          <a:p>
            <a:pPr lvl="1"/>
            <a:r>
              <a:rPr lang="en-US" dirty="0"/>
              <a:t>ABS Rules for Building and Classing Marine Vessels</a:t>
            </a:r>
          </a:p>
          <a:p>
            <a:pPr lvl="1"/>
            <a:r>
              <a:rPr lang="en-US" dirty="0"/>
              <a:t>IEEE Std. 45.1, IEEE Recommended Practice for Electrical Installations on Shipboard - Design</a:t>
            </a:r>
          </a:p>
          <a:p>
            <a:pPr lvl="2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C888E-D915-AD7A-9EF4-256AEB958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E8389-175B-F924-3E0F-E5FD84DF9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7CA0E-564F-A1BA-4698-206F04330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3FF564-9FCD-D3FF-7540-E0A217D62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8294" y="2054086"/>
            <a:ext cx="4293705" cy="322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93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1BD2B-1504-809F-58D0-D8906CEEB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BC16A-1070-7953-3881-217AAE8CF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Traditional load analysis </a:t>
            </a:r>
          </a:p>
          <a:p>
            <a:pPr lvl="1"/>
            <a:r>
              <a:rPr lang="en-US" dirty="0"/>
              <a:t>Assumes many loads where variation of the total load around the mean is small. </a:t>
            </a:r>
          </a:p>
          <a:p>
            <a:pPr lvl="1"/>
            <a:r>
              <a:rPr lang="en-US" dirty="0"/>
              <a:t>Usually applicable at the total ship level </a:t>
            </a:r>
          </a:p>
          <a:p>
            <a:pPr lvl="1"/>
            <a:r>
              <a:rPr lang="en-US" dirty="0"/>
              <a:t>Transformers usually only serve a subset of the total load </a:t>
            </a:r>
          </a:p>
          <a:p>
            <a:pPr lvl="2"/>
            <a:r>
              <a:rPr lang="en-US" dirty="0"/>
              <a:t>The variation of the total load around the mean is relatively larger </a:t>
            </a:r>
          </a:p>
          <a:p>
            <a:pPr lvl="2"/>
            <a:r>
              <a:rPr lang="en-US" dirty="0"/>
              <a:t>Extended periods of time in an overload may result in insulation damage within the transformer</a:t>
            </a:r>
          </a:p>
          <a:p>
            <a:r>
              <a:rPr lang="en-US" dirty="0"/>
              <a:t>Zonal load factor method (DPC 310-1) </a:t>
            </a:r>
          </a:p>
          <a:p>
            <a:pPr lvl="1"/>
            <a:r>
              <a:rPr lang="en-US" dirty="0"/>
              <a:t>Zonal load factors account for variability in the total load due to having non- constant power loads </a:t>
            </a:r>
          </a:p>
          <a:p>
            <a:pPr lvl="1"/>
            <a:r>
              <a:rPr lang="en-US" dirty="0"/>
              <a:t>Almost always results in a larger operating load as compared to the traditional load analysis </a:t>
            </a:r>
          </a:p>
          <a:p>
            <a:pPr lvl="1"/>
            <a:r>
              <a:rPr lang="en-US" dirty="0"/>
              <a:t>Reduces risk of overloading transformers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73094-A62B-2A1B-A223-500780E41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DD310-502C-4181-4859-762CD99E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D9E29-475A-3EE0-410E-F1B69BB94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114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6805F-F8EC-6E60-6D95-951D3604E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Margin and service life allowance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85428-0275-9B23-A346-4C7F99633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/>
              <a:t>Margin accounts for uncertainty in the operating load estimate during design and construction </a:t>
            </a:r>
          </a:p>
          <a:p>
            <a:pPr lvl="1"/>
            <a:r>
              <a:rPr lang="en-US" sz="3200" dirty="0"/>
              <a:t>IEEE Std 45.1 recommendation </a:t>
            </a:r>
          </a:p>
          <a:p>
            <a:pPr lvl="2"/>
            <a:r>
              <a:rPr lang="en-US" sz="2800" dirty="0"/>
              <a:t>Detail Design Margin: 5% for existing follow-on designs to 20% for new first-time designs </a:t>
            </a:r>
          </a:p>
          <a:p>
            <a:pPr lvl="2"/>
            <a:r>
              <a:rPr lang="en-US" sz="2800" dirty="0"/>
              <a:t>Construction Margin: 5% for existing follow-on designs to 20% for new first-time designs </a:t>
            </a:r>
          </a:p>
          <a:p>
            <a:pPr lvl="1"/>
            <a:r>
              <a:rPr lang="en-US" sz="3200" dirty="0"/>
              <a:t>Service life allowance (SLA) accounts for growth in load while the ship is in-service </a:t>
            </a:r>
          </a:p>
          <a:p>
            <a:pPr lvl="2"/>
            <a:r>
              <a:rPr lang="en-US" sz="2800" dirty="0"/>
              <a:t>IEEE Std 45.1 recommendation </a:t>
            </a:r>
          </a:p>
          <a:p>
            <a:pPr lvl="3"/>
            <a:r>
              <a:rPr lang="en-US" sz="2400" dirty="0"/>
              <a:t>20% (1% per year for 20 years)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FCE31-AABF-CD19-4EE2-02825936F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44FDE-C6EA-2066-34FA-13868E659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87ECE-84CD-46CB-2474-72B264326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390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F4AD6-E1D1-A4A5-5304-9BFDFED2E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Harmonic and common mode currents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08646-0BC1-A926-BCE9-0734D060B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Harmonic and common mode currents create heat within the transformer</a:t>
            </a:r>
          </a:p>
          <a:p>
            <a:pPr lvl="1"/>
            <a:r>
              <a:rPr lang="en-US" dirty="0"/>
              <a:t>Currents do not contribute to useful work</a:t>
            </a:r>
          </a:p>
          <a:p>
            <a:pPr lvl="1"/>
            <a:r>
              <a:rPr lang="en-US" dirty="0"/>
              <a:t>Common mode currents of most concern if the transformer has a delta primary and a wye secondary with the neutral connected to ground via a neutral grounding resistor</a:t>
            </a:r>
          </a:p>
          <a:p>
            <a:pPr lvl="2"/>
            <a:r>
              <a:rPr lang="en-US" dirty="0"/>
              <a:t>Current through the neutral connection results in a circulating current in the primary windings</a:t>
            </a:r>
          </a:p>
          <a:p>
            <a:r>
              <a:rPr lang="en-US" dirty="0"/>
              <a:t>IEEE Std. 45.1 provides recommendations for derating transformers to account for additional heating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1F956-F9B3-F2E9-8D9A-AEFE18F8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FA125-5CE0-1E2C-8090-D27BEF593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F26C1-4AC7-A580-0C1A-67C474036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347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14678-DED7-4799-1AB3-940B37407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Survivability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55107-AC79-4E5D-6843-F3641D368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39609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Ratings of transformers should account for …</a:t>
            </a:r>
          </a:p>
          <a:p>
            <a:pPr lvl="1"/>
            <a:r>
              <a:rPr lang="en-US" dirty="0"/>
              <a:t>Normal operation</a:t>
            </a:r>
          </a:p>
          <a:p>
            <a:pPr lvl="1"/>
            <a:r>
              <a:rPr lang="en-US" dirty="0"/>
              <a:t>Additional load applied via bus transfers when other transformers not in service</a:t>
            </a:r>
          </a:p>
          <a:p>
            <a:pPr lvl="2"/>
            <a:r>
              <a:rPr lang="en-US" dirty="0"/>
              <a:t>May require load shedding</a:t>
            </a:r>
          </a:p>
          <a:p>
            <a:r>
              <a:rPr lang="en-US" dirty="0"/>
              <a:t>Delta-Delta transformers may be constructed from three single phase transformers</a:t>
            </a:r>
          </a:p>
          <a:p>
            <a:pPr lvl="1"/>
            <a:r>
              <a:rPr lang="en-US" dirty="0"/>
              <a:t>Enables continued operation with  the removal of one transformer</a:t>
            </a:r>
          </a:p>
          <a:p>
            <a:pPr lvl="2"/>
            <a:r>
              <a:rPr lang="en-US" dirty="0"/>
              <a:t>Open delta configuration</a:t>
            </a:r>
          </a:p>
          <a:p>
            <a:pPr lvl="2"/>
            <a:r>
              <a:rPr lang="en-US" dirty="0"/>
              <a:t>Capacity drops to about 58% of the full three transformer rating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15585-25B8-D677-4ECC-CE130D02D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B7A1D-7FEE-FB09-2EB5-0797EA9B4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9328F-A126-0F96-28EC-19BD603D9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9B861-AB90-5A2F-7F16-5E2DD6CB3D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71" t="13131" r="7272" b="30101"/>
          <a:stretch>
            <a:fillRect/>
          </a:stretch>
        </p:blipFill>
        <p:spPr>
          <a:xfrm>
            <a:off x="8153400" y="2375482"/>
            <a:ext cx="4038600" cy="23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69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0AC0A-724D-FBED-AFC0-446BC542D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In-rush current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42151-AE3A-1032-3F99-0E21B7B05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 transformers may have a higher in-rush current than can be supplied by the generator sets</a:t>
            </a:r>
          </a:p>
          <a:p>
            <a:r>
              <a:rPr lang="en-US" dirty="0"/>
              <a:t>Options to address include:</a:t>
            </a:r>
          </a:p>
          <a:p>
            <a:pPr lvl="1"/>
            <a:r>
              <a:rPr lang="en-US" dirty="0"/>
              <a:t>Use of pre-charge circuitry</a:t>
            </a:r>
          </a:p>
          <a:p>
            <a:pPr lvl="1"/>
            <a:r>
              <a:rPr lang="en-US" dirty="0"/>
              <a:t>Replace one large transformer with multiple smaller transformers</a:t>
            </a:r>
          </a:p>
          <a:p>
            <a:pPr lvl="2"/>
            <a:r>
              <a:rPr lang="en-US" dirty="0"/>
              <a:t>Do not energize multiple transformers at the same time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E8DB9-0C0E-8619-9FD1-B40752FAF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3975-7815-B46E-1C5B-53C8A0A6C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B3D2B-4135-FCCA-C70E-0DC55E5C9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154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ECA8C-D724-4CFA-60B9-75D78C8C6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Fault protection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F9A1C-2719-0C22-5844-2644D4785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Larger transformers have lower impedance</a:t>
            </a:r>
          </a:p>
          <a:p>
            <a:pPr lvl="1"/>
            <a:r>
              <a:rPr lang="en-US" dirty="0"/>
              <a:t>Ensures secondary voltage is not too low at full power</a:t>
            </a:r>
          </a:p>
          <a:p>
            <a:pPr lvl="1"/>
            <a:r>
              <a:rPr lang="en-US" dirty="0"/>
              <a:t>Low impedance results in higher fault currents on the secondary</a:t>
            </a:r>
          </a:p>
          <a:p>
            <a:pPr lvl="2"/>
            <a:r>
              <a:rPr lang="en-US" dirty="0"/>
              <a:t>May exceed interrupting capability of circuit breakers on the secondary distribution system</a:t>
            </a:r>
          </a:p>
          <a:p>
            <a:r>
              <a:rPr lang="en-US" dirty="0"/>
              <a:t>Possible solution</a:t>
            </a:r>
          </a:p>
          <a:p>
            <a:pPr lvl="1"/>
            <a:r>
              <a:rPr lang="en-US" dirty="0"/>
              <a:t>Replace one large transformer with multiple smaller transformers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8BF42-3A6B-390C-AD0F-B2789A6A3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5/2/2026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E2139-7057-4348-D2F3-5E6404003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2026 by Norbert Doerry                                                                                  This work is licensed via: CC BY 4.0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80D8C-2F38-17F4-2323-B4F370030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3B7D2-2C23-477A-B7E5-64419E75BE4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01648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10087</TotalTime>
  <Words>850</Words>
  <Application>Microsoft Office PowerPoint</Application>
  <PresentationFormat>Widescreen</PresentationFormat>
  <Paragraphs>105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1_Office Theme</vt:lpstr>
      <vt:lpstr>Transformer Capacity Sizing Electric Power Load Analysis (EPLA)  Revision of 2 May 2026</vt:lpstr>
      <vt:lpstr>Essential Questions</vt:lpstr>
      <vt:lpstr>Introduction</vt:lpstr>
      <vt:lpstr>Load analysis</vt:lpstr>
      <vt:lpstr>Margin and service life allowance</vt:lpstr>
      <vt:lpstr>Harmonic and common mode currents</vt:lpstr>
      <vt:lpstr>Survivability</vt:lpstr>
      <vt:lpstr>In-rush current</vt:lpstr>
      <vt:lpstr>Fault protection</vt:lpstr>
      <vt:lpstr>DC current saturation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Transformer Capacity Sizing</dc:title>
  <dc:creator>Norbert Doerry</dc:creator>
  <cp:lastModifiedBy>Norbert Doerry</cp:lastModifiedBy>
  <cp:revision>165</cp:revision>
  <dcterms:created xsi:type="dcterms:W3CDTF">2025-04-03T12:58:23Z</dcterms:created>
  <dcterms:modified xsi:type="dcterms:W3CDTF">2026-04-26T12:12:55Z</dcterms:modified>
</cp:coreProperties>
</file>